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82" r:id="rId1"/>
    <p:sldMasterId id="2147483684" r:id="rId2"/>
  </p:sldMasterIdLst>
  <p:notesMasterIdLst>
    <p:notesMasterId r:id="rId4"/>
  </p:notesMasterIdLst>
  <p:sldIdLst>
    <p:sldId id="269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ssie Furao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98F"/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43"/>
    <p:restoredTop sz="94626"/>
  </p:normalViewPr>
  <p:slideViewPr>
    <p:cSldViewPr snapToGrid="0">
      <p:cViewPr varScale="1">
        <p:scale>
          <a:sx n="159" d="100"/>
          <a:sy n="159" d="100"/>
        </p:scale>
        <p:origin x="184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" name="Google Shape;3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342138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>
            <a:spLocks noGrp="1"/>
          </p:cNvSpPr>
          <p:nvPr>
            <p:ph type="title"/>
          </p:nvPr>
        </p:nvSpPr>
        <p:spPr>
          <a:xfrm>
            <a:off x="685800" y="133351"/>
            <a:ext cx="8305800" cy="5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6"/>
          <p:cNvSpPr txBox="1">
            <a:spLocks noGrp="1"/>
          </p:cNvSpPr>
          <p:nvPr>
            <p:ph type="sldNum" idx="12"/>
          </p:nvPr>
        </p:nvSpPr>
        <p:spPr>
          <a:xfrm>
            <a:off x="8556784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35" name="Google Shape;135;p2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36" name="Google Shape;136;p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3999" cy="112602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8"/>
          <p:cNvSpPr/>
          <p:nvPr/>
        </p:nvSpPr>
        <p:spPr>
          <a:xfrm>
            <a:off x="1" y="0"/>
            <a:ext cx="9144000" cy="1126200"/>
          </a:xfrm>
          <a:prstGeom prst="rect">
            <a:avLst/>
          </a:prstGeom>
          <a:solidFill>
            <a:srgbClr val="007CAB">
              <a:alpha val="80000"/>
            </a:srgbClr>
          </a:solidFill>
          <a:ln w="12700" cap="flat" cmpd="sng">
            <a:solidFill>
              <a:srgbClr val="007CAB">
                <a:alpha val="2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p28"/>
          <p:cNvCxnSpPr/>
          <p:nvPr/>
        </p:nvCxnSpPr>
        <p:spPr>
          <a:xfrm>
            <a:off x="1418415" y="117241"/>
            <a:ext cx="0" cy="8916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1" name="Google Shape;141;p28"/>
          <p:cNvSpPr txBox="1">
            <a:spLocks noGrp="1"/>
          </p:cNvSpPr>
          <p:nvPr>
            <p:ph type="title"/>
          </p:nvPr>
        </p:nvSpPr>
        <p:spPr>
          <a:xfrm>
            <a:off x="1704225" y="1"/>
            <a:ext cx="69591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42" name="Google Shape;142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651" y="113534"/>
            <a:ext cx="898954" cy="898954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2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45" name="Google Shape;145;p2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46" name="Google Shape;146;p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47" name="Google Shape;147;p28"/>
          <p:cNvSpPr txBox="1"/>
          <p:nvPr/>
        </p:nvSpPr>
        <p:spPr>
          <a:xfrm>
            <a:off x="7164422" y="99590"/>
            <a:ext cx="19797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LiveSafe Proprietary and Confidential</a:t>
            </a:r>
            <a:r>
              <a:rPr lang="en-US" sz="600" b="0" i="0" u="none" strike="noStrike" cap="none" baseline="30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©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_Basic Details">
  <p:cSld name="Title and Content_Basic Details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9143999" cy="112602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9"/>
          <p:cNvSpPr/>
          <p:nvPr/>
        </p:nvSpPr>
        <p:spPr>
          <a:xfrm>
            <a:off x="0" y="0"/>
            <a:ext cx="9144000" cy="1126200"/>
          </a:xfrm>
          <a:prstGeom prst="rect">
            <a:avLst/>
          </a:prstGeom>
          <a:solidFill>
            <a:srgbClr val="007CAB">
              <a:alpha val="80000"/>
            </a:srgbClr>
          </a:solidFill>
          <a:ln w="12700" cap="flat" cmpd="sng">
            <a:solidFill>
              <a:srgbClr val="007CAB">
                <a:alpha val="2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1" name="Google Shape;151;p29"/>
          <p:cNvCxnSpPr/>
          <p:nvPr/>
        </p:nvCxnSpPr>
        <p:spPr>
          <a:xfrm>
            <a:off x="1418415" y="117242"/>
            <a:ext cx="0" cy="8916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2" name="Google Shape;152;p29"/>
          <p:cNvSpPr txBox="1">
            <a:spLocks noGrp="1"/>
          </p:cNvSpPr>
          <p:nvPr>
            <p:ph type="title"/>
          </p:nvPr>
        </p:nvSpPr>
        <p:spPr>
          <a:xfrm>
            <a:off x="1704225" y="2"/>
            <a:ext cx="69591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53" name="Google Shape;153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651" y="109827"/>
            <a:ext cx="898954" cy="898954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2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56" name="Google Shape;156;p2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57" name="Google Shape;157;p2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grpSp>
        <p:nvGrpSpPr>
          <p:cNvPr id="158" name="Google Shape;158;p29"/>
          <p:cNvGrpSpPr/>
          <p:nvPr/>
        </p:nvGrpSpPr>
        <p:grpSpPr>
          <a:xfrm>
            <a:off x="0" y="4733108"/>
            <a:ext cx="9143971" cy="411525"/>
            <a:chOff x="0" y="5208711"/>
            <a:chExt cx="12191961" cy="548700"/>
          </a:xfrm>
        </p:grpSpPr>
        <p:sp>
          <p:nvSpPr>
            <p:cNvPr id="159" name="Google Shape;159;p29"/>
            <p:cNvSpPr/>
            <p:nvPr/>
          </p:nvSpPr>
          <p:spPr>
            <a:xfrm>
              <a:off x="8676861" y="5208711"/>
              <a:ext cx="35151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29"/>
            <p:cNvSpPr/>
            <p:nvPr/>
          </p:nvSpPr>
          <p:spPr>
            <a:xfrm>
              <a:off x="5636541" y="5208711"/>
              <a:ext cx="34974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29"/>
            <p:cNvSpPr/>
            <p:nvPr/>
          </p:nvSpPr>
          <p:spPr>
            <a:xfrm>
              <a:off x="2680252" y="5208711"/>
              <a:ext cx="34158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29"/>
            <p:cNvSpPr/>
            <p:nvPr/>
          </p:nvSpPr>
          <p:spPr>
            <a:xfrm>
              <a:off x="0" y="5208711"/>
              <a:ext cx="3276600" cy="548700"/>
            </a:xfrm>
            <a:prstGeom prst="homePlate">
              <a:avLst>
                <a:gd name="adj" fmla="val 50000"/>
              </a:avLst>
            </a:prstGeom>
            <a:solidFill>
              <a:srgbClr val="3C98B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29"/>
            <p:cNvSpPr txBox="1"/>
            <p:nvPr/>
          </p:nvSpPr>
          <p:spPr>
            <a:xfrm>
              <a:off x="838200" y="5313754"/>
              <a:ext cx="1600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Basic Details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29"/>
            <p:cNvSpPr txBox="1"/>
            <p:nvPr/>
          </p:nvSpPr>
          <p:spPr>
            <a:xfrm>
              <a:off x="3796748" y="5221354"/>
              <a:ext cx="1321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General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29"/>
            <p:cNvSpPr txBox="1"/>
            <p:nvPr/>
          </p:nvSpPr>
          <p:spPr>
            <a:xfrm>
              <a:off x="3678358" y="5401271"/>
              <a:ext cx="1558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Configuration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29"/>
            <p:cNvSpPr txBox="1"/>
            <p:nvPr/>
          </p:nvSpPr>
          <p:spPr>
            <a:xfrm>
              <a:off x="9778455" y="5232931"/>
              <a:ext cx="1321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Additional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29"/>
            <p:cNvSpPr txBox="1"/>
            <p:nvPr/>
          </p:nvSpPr>
          <p:spPr>
            <a:xfrm>
              <a:off x="9660065" y="5412848"/>
              <a:ext cx="1558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Options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9"/>
            <p:cNvSpPr txBox="1"/>
            <p:nvPr/>
          </p:nvSpPr>
          <p:spPr>
            <a:xfrm>
              <a:off x="6614052" y="5341675"/>
              <a:ext cx="1600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Next Steps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9" name="Google Shape;169;p29"/>
          <p:cNvSpPr txBox="1"/>
          <p:nvPr/>
        </p:nvSpPr>
        <p:spPr>
          <a:xfrm>
            <a:off x="7164422" y="99590"/>
            <a:ext cx="19797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LiveSafe Proprietary and Confidential</a:t>
            </a:r>
            <a:r>
              <a:rPr lang="en-US" sz="600" b="0" i="0" u="none" strike="noStrike" cap="none" baseline="30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©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9"/>
          <p:cNvSpPr/>
          <p:nvPr/>
        </p:nvSpPr>
        <p:spPr>
          <a:xfrm rot="5400000">
            <a:off x="-111216" y="4844259"/>
            <a:ext cx="407100" cy="1848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114">
          <p15:clr>
            <a:srgbClr val="FBAE40"/>
          </p15:clr>
        </p15:guide>
        <p15:guide id="2" pos="2880">
          <p15:clr>
            <a:srgbClr val="FBAE40"/>
          </p15:clr>
        </p15:guide>
        <p15:guide id="3" pos="154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_General Configuration">
  <p:cSld name="Title and Content_General Configuration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9143999" cy="112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0"/>
          <p:cNvSpPr/>
          <p:nvPr/>
        </p:nvSpPr>
        <p:spPr>
          <a:xfrm>
            <a:off x="0" y="-1"/>
            <a:ext cx="9144000" cy="1126200"/>
          </a:xfrm>
          <a:prstGeom prst="rect">
            <a:avLst/>
          </a:prstGeom>
          <a:solidFill>
            <a:srgbClr val="007CAB">
              <a:alpha val="80000"/>
            </a:srgbClr>
          </a:solidFill>
          <a:ln w="12700" cap="flat" cmpd="sng">
            <a:solidFill>
              <a:srgbClr val="007CAB">
                <a:alpha val="2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4" name="Google Shape;174;p30"/>
          <p:cNvCxnSpPr/>
          <p:nvPr/>
        </p:nvCxnSpPr>
        <p:spPr>
          <a:xfrm>
            <a:off x="1418415" y="117241"/>
            <a:ext cx="0" cy="8916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5" name="Google Shape;175;p30"/>
          <p:cNvSpPr txBox="1">
            <a:spLocks noGrp="1"/>
          </p:cNvSpPr>
          <p:nvPr>
            <p:ph type="title"/>
          </p:nvPr>
        </p:nvSpPr>
        <p:spPr>
          <a:xfrm>
            <a:off x="1704225" y="1"/>
            <a:ext cx="69591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76" name="Google Shape;176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651" y="109827"/>
            <a:ext cx="898954" cy="898954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3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78" name="Google Shape;178;p3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79" name="Google Shape;179;p3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80" name="Google Shape;180;p3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81" name="Google Shape;181;p30"/>
          <p:cNvSpPr txBox="1"/>
          <p:nvPr/>
        </p:nvSpPr>
        <p:spPr>
          <a:xfrm>
            <a:off x="7164422" y="99590"/>
            <a:ext cx="19797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LiveSafe Proprietary and Confidential</a:t>
            </a:r>
            <a:r>
              <a:rPr lang="en-US" sz="600" b="0" i="0" u="none" strike="noStrike" cap="none" baseline="30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©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0"/>
          <p:cNvSpPr/>
          <p:nvPr/>
        </p:nvSpPr>
        <p:spPr>
          <a:xfrm rot="5400000">
            <a:off x="-111216" y="4844259"/>
            <a:ext cx="407100" cy="1848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3" name="Google Shape;183;p30"/>
          <p:cNvGrpSpPr/>
          <p:nvPr/>
        </p:nvGrpSpPr>
        <p:grpSpPr>
          <a:xfrm>
            <a:off x="0" y="4733108"/>
            <a:ext cx="9143971" cy="411525"/>
            <a:chOff x="0" y="5208711"/>
            <a:chExt cx="12191961" cy="548700"/>
          </a:xfrm>
        </p:grpSpPr>
        <p:sp>
          <p:nvSpPr>
            <p:cNvPr id="184" name="Google Shape;184;p30"/>
            <p:cNvSpPr/>
            <p:nvPr/>
          </p:nvSpPr>
          <p:spPr>
            <a:xfrm>
              <a:off x="8676861" y="5208711"/>
              <a:ext cx="35151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30"/>
            <p:cNvSpPr/>
            <p:nvPr/>
          </p:nvSpPr>
          <p:spPr>
            <a:xfrm>
              <a:off x="5636541" y="5208711"/>
              <a:ext cx="34974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30"/>
            <p:cNvSpPr/>
            <p:nvPr/>
          </p:nvSpPr>
          <p:spPr>
            <a:xfrm>
              <a:off x="2680252" y="5208711"/>
              <a:ext cx="3415800" cy="548700"/>
            </a:xfrm>
            <a:prstGeom prst="homePlate">
              <a:avLst>
                <a:gd name="adj" fmla="val 50000"/>
              </a:avLst>
            </a:prstGeom>
            <a:solidFill>
              <a:srgbClr val="3C97B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30"/>
            <p:cNvSpPr/>
            <p:nvPr/>
          </p:nvSpPr>
          <p:spPr>
            <a:xfrm>
              <a:off x="0" y="5208711"/>
              <a:ext cx="32766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30"/>
            <p:cNvSpPr txBox="1"/>
            <p:nvPr/>
          </p:nvSpPr>
          <p:spPr>
            <a:xfrm>
              <a:off x="838200" y="5313754"/>
              <a:ext cx="1600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Basic Details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30"/>
            <p:cNvSpPr txBox="1"/>
            <p:nvPr/>
          </p:nvSpPr>
          <p:spPr>
            <a:xfrm>
              <a:off x="3796748" y="5221354"/>
              <a:ext cx="1321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General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30"/>
            <p:cNvSpPr txBox="1"/>
            <p:nvPr/>
          </p:nvSpPr>
          <p:spPr>
            <a:xfrm>
              <a:off x="3678358" y="5401271"/>
              <a:ext cx="1558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Configuration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30"/>
            <p:cNvSpPr txBox="1"/>
            <p:nvPr/>
          </p:nvSpPr>
          <p:spPr>
            <a:xfrm>
              <a:off x="9778455" y="5232931"/>
              <a:ext cx="1321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Additional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30"/>
            <p:cNvSpPr txBox="1"/>
            <p:nvPr/>
          </p:nvSpPr>
          <p:spPr>
            <a:xfrm>
              <a:off x="9660065" y="5412848"/>
              <a:ext cx="1558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Options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30"/>
            <p:cNvSpPr txBox="1"/>
            <p:nvPr/>
          </p:nvSpPr>
          <p:spPr>
            <a:xfrm>
              <a:off x="6614052" y="5341675"/>
              <a:ext cx="1600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Next Steps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_Next Steps">
  <p:cSld name="Title and Content_Next Steps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3999" cy="1126024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31"/>
          <p:cNvSpPr/>
          <p:nvPr/>
        </p:nvSpPr>
        <p:spPr>
          <a:xfrm>
            <a:off x="0" y="-1"/>
            <a:ext cx="9144000" cy="1126200"/>
          </a:xfrm>
          <a:prstGeom prst="rect">
            <a:avLst/>
          </a:prstGeom>
          <a:solidFill>
            <a:srgbClr val="007CAB">
              <a:alpha val="80000"/>
            </a:srgbClr>
          </a:solidFill>
          <a:ln w="12700" cap="flat" cmpd="sng">
            <a:solidFill>
              <a:srgbClr val="007CAB">
                <a:alpha val="2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7" name="Google Shape;197;p31"/>
          <p:cNvCxnSpPr/>
          <p:nvPr/>
        </p:nvCxnSpPr>
        <p:spPr>
          <a:xfrm>
            <a:off x="1418415" y="117241"/>
            <a:ext cx="0" cy="8916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8" name="Google Shape;198;p31"/>
          <p:cNvSpPr txBox="1">
            <a:spLocks noGrp="1"/>
          </p:cNvSpPr>
          <p:nvPr>
            <p:ph type="title"/>
          </p:nvPr>
        </p:nvSpPr>
        <p:spPr>
          <a:xfrm>
            <a:off x="1704225" y="1"/>
            <a:ext cx="69591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99" name="Google Shape;199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651" y="109827"/>
            <a:ext cx="898954" cy="898954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3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3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02" name="Google Shape;202;p3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03" name="Google Shape;203;p3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04" name="Google Shape;204;p31"/>
          <p:cNvSpPr txBox="1"/>
          <p:nvPr/>
        </p:nvSpPr>
        <p:spPr>
          <a:xfrm>
            <a:off x="7164422" y="99590"/>
            <a:ext cx="19797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LiveSafe Proprietary and Confidential</a:t>
            </a:r>
            <a:r>
              <a:rPr lang="en-US" sz="600" b="0" i="0" u="none" strike="noStrike" cap="none" baseline="30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©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1"/>
          <p:cNvSpPr/>
          <p:nvPr/>
        </p:nvSpPr>
        <p:spPr>
          <a:xfrm rot="5400000">
            <a:off x="-111216" y="4844259"/>
            <a:ext cx="407100" cy="1848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6" name="Google Shape;206;p31"/>
          <p:cNvGrpSpPr/>
          <p:nvPr/>
        </p:nvGrpSpPr>
        <p:grpSpPr>
          <a:xfrm>
            <a:off x="0" y="4733108"/>
            <a:ext cx="9143971" cy="411525"/>
            <a:chOff x="0" y="5208711"/>
            <a:chExt cx="12191961" cy="548700"/>
          </a:xfrm>
        </p:grpSpPr>
        <p:sp>
          <p:nvSpPr>
            <p:cNvPr id="207" name="Google Shape;207;p31"/>
            <p:cNvSpPr/>
            <p:nvPr/>
          </p:nvSpPr>
          <p:spPr>
            <a:xfrm>
              <a:off x="8676861" y="5208711"/>
              <a:ext cx="3515100" cy="548700"/>
            </a:xfrm>
            <a:prstGeom prst="homePlate">
              <a:avLst>
                <a:gd name="adj" fmla="val 50000"/>
              </a:avLst>
            </a:prstGeom>
            <a:solidFill>
              <a:srgbClr val="3C97B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31"/>
            <p:cNvSpPr/>
            <p:nvPr/>
          </p:nvSpPr>
          <p:spPr>
            <a:xfrm>
              <a:off x="5636541" y="5208711"/>
              <a:ext cx="34974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31"/>
            <p:cNvSpPr/>
            <p:nvPr/>
          </p:nvSpPr>
          <p:spPr>
            <a:xfrm>
              <a:off x="2680252" y="5208711"/>
              <a:ext cx="34158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31"/>
            <p:cNvSpPr/>
            <p:nvPr/>
          </p:nvSpPr>
          <p:spPr>
            <a:xfrm>
              <a:off x="0" y="5208711"/>
              <a:ext cx="32766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31"/>
            <p:cNvSpPr txBox="1"/>
            <p:nvPr/>
          </p:nvSpPr>
          <p:spPr>
            <a:xfrm>
              <a:off x="838200" y="5313754"/>
              <a:ext cx="1600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Basic Details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31"/>
            <p:cNvSpPr txBox="1"/>
            <p:nvPr/>
          </p:nvSpPr>
          <p:spPr>
            <a:xfrm>
              <a:off x="3796748" y="5221354"/>
              <a:ext cx="1321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General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31"/>
            <p:cNvSpPr txBox="1"/>
            <p:nvPr/>
          </p:nvSpPr>
          <p:spPr>
            <a:xfrm>
              <a:off x="3678358" y="5401271"/>
              <a:ext cx="1558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Configuration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31"/>
            <p:cNvSpPr txBox="1"/>
            <p:nvPr/>
          </p:nvSpPr>
          <p:spPr>
            <a:xfrm>
              <a:off x="9778455" y="5232931"/>
              <a:ext cx="1321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Additional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31"/>
            <p:cNvSpPr txBox="1"/>
            <p:nvPr/>
          </p:nvSpPr>
          <p:spPr>
            <a:xfrm>
              <a:off x="9660065" y="5412848"/>
              <a:ext cx="1558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Options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31"/>
            <p:cNvSpPr txBox="1"/>
            <p:nvPr/>
          </p:nvSpPr>
          <p:spPr>
            <a:xfrm>
              <a:off x="6614052" y="5341675"/>
              <a:ext cx="1600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Next Steps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Google Shape;218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32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rgbClr val="007CAB">
              <a:alpha val="83921"/>
            </a:srgbClr>
          </a:solidFill>
          <a:ln w="12700" cap="flat" cmpd="sng">
            <a:solidFill>
              <a:srgbClr val="007CAB">
                <a:alpha val="43921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21" name="Google Shape;221;p3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22" name="Google Shape;222;p3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cxnSp>
        <p:nvCxnSpPr>
          <p:cNvPr id="223" name="Google Shape;223;p32"/>
          <p:cNvCxnSpPr/>
          <p:nvPr/>
        </p:nvCxnSpPr>
        <p:spPr>
          <a:xfrm>
            <a:off x="3749770" y="238947"/>
            <a:ext cx="0" cy="9582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4" name="Google Shape;224;p32"/>
          <p:cNvSpPr txBox="1"/>
          <p:nvPr/>
        </p:nvSpPr>
        <p:spPr>
          <a:xfrm>
            <a:off x="3975839" y="167951"/>
            <a:ext cx="4170900" cy="11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</a:pPr>
            <a:r>
              <a:rPr lang="en-US" sz="33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Configuration Mockup Tool</a:t>
            </a:r>
            <a:endParaRPr sz="33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25" name="Google Shape;225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559" y="156952"/>
            <a:ext cx="3414653" cy="112206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32"/>
          <p:cNvSpPr txBox="1"/>
          <p:nvPr/>
        </p:nvSpPr>
        <p:spPr>
          <a:xfrm>
            <a:off x="5088496" y="4310776"/>
            <a:ext cx="41709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Safety. In Everyone’s Hands. 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32"/>
          <p:cNvSpPr txBox="1"/>
          <p:nvPr/>
        </p:nvSpPr>
        <p:spPr>
          <a:xfrm>
            <a:off x="6942079" y="4763333"/>
            <a:ext cx="1979700" cy="1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LiveSafe Proprietary and Confidential</a:t>
            </a:r>
            <a:r>
              <a:rPr lang="en-US" sz="700" b="0" i="0" u="none" strike="noStrike" cap="none" baseline="30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©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_Advanced Configuration">
  <p:cSld name="Title and Content_Advanced Configuration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3999" cy="1126024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33"/>
          <p:cNvSpPr/>
          <p:nvPr/>
        </p:nvSpPr>
        <p:spPr>
          <a:xfrm>
            <a:off x="0" y="-1"/>
            <a:ext cx="9144000" cy="1126200"/>
          </a:xfrm>
          <a:prstGeom prst="rect">
            <a:avLst/>
          </a:prstGeom>
          <a:solidFill>
            <a:srgbClr val="007CAB">
              <a:alpha val="80000"/>
            </a:srgbClr>
          </a:solidFill>
          <a:ln w="12700" cap="flat" cmpd="sng">
            <a:solidFill>
              <a:srgbClr val="007CAB">
                <a:alpha val="2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1" name="Google Shape;231;p33"/>
          <p:cNvCxnSpPr/>
          <p:nvPr/>
        </p:nvCxnSpPr>
        <p:spPr>
          <a:xfrm>
            <a:off x="1418415" y="117241"/>
            <a:ext cx="0" cy="8916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1704225" y="1"/>
            <a:ext cx="69591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233" name="Google Shape;233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651" y="109827"/>
            <a:ext cx="898954" cy="898954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35" name="Google Shape;235;p3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36" name="Google Shape;236;p3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37" name="Google Shape;237;p3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38" name="Google Shape;238;p33"/>
          <p:cNvSpPr txBox="1"/>
          <p:nvPr/>
        </p:nvSpPr>
        <p:spPr>
          <a:xfrm>
            <a:off x="7164422" y="99590"/>
            <a:ext cx="19797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LiveSafe Proprietary and Confidential</a:t>
            </a:r>
            <a:r>
              <a:rPr lang="en-US" sz="600" b="0" i="0" u="none" strike="noStrike" cap="none" baseline="30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©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33"/>
          <p:cNvSpPr/>
          <p:nvPr/>
        </p:nvSpPr>
        <p:spPr>
          <a:xfrm rot="5400000">
            <a:off x="-111216" y="4844259"/>
            <a:ext cx="407100" cy="1848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0" name="Google Shape;240;p33"/>
          <p:cNvGrpSpPr/>
          <p:nvPr/>
        </p:nvGrpSpPr>
        <p:grpSpPr>
          <a:xfrm>
            <a:off x="0" y="4733108"/>
            <a:ext cx="9143971" cy="411525"/>
            <a:chOff x="0" y="5208711"/>
            <a:chExt cx="12191961" cy="548700"/>
          </a:xfrm>
        </p:grpSpPr>
        <p:sp>
          <p:nvSpPr>
            <p:cNvPr id="241" name="Google Shape;241;p33"/>
            <p:cNvSpPr/>
            <p:nvPr/>
          </p:nvSpPr>
          <p:spPr>
            <a:xfrm>
              <a:off x="8676861" y="5208711"/>
              <a:ext cx="35151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33"/>
            <p:cNvSpPr/>
            <p:nvPr/>
          </p:nvSpPr>
          <p:spPr>
            <a:xfrm>
              <a:off x="5636541" y="5208711"/>
              <a:ext cx="3497400" cy="548700"/>
            </a:xfrm>
            <a:prstGeom prst="homePlate">
              <a:avLst>
                <a:gd name="adj" fmla="val 50000"/>
              </a:avLst>
            </a:prstGeom>
            <a:solidFill>
              <a:srgbClr val="3C97B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33"/>
            <p:cNvSpPr/>
            <p:nvPr/>
          </p:nvSpPr>
          <p:spPr>
            <a:xfrm>
              <a:off x="2680252" y="5208711"/>
              <a:ext cx="34158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33"/>
            <p:cNvSpPr/>
            <p:nvPr/>
          </p:nvSpPr>
          <p:spPr>
            <a:xfrm>
              <a:off x="0" y="5208711"/>
              <a:ext cx="3276600" cy="548700"/>
            </a:xfrm>
            <a:prstGeom prst="homePlate">
              <a:avLst>
                <a:gd name="adj" fmla="val 50000"/>
              </a:avLst>
            </a:prstGeom>
            <a:solidFill>
              <a:srgbClr val="D9EAF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33"/>
            <p:cNvSpPr txBox="1"/>
            <p:nvPr/>
          </p:nvSpPr>
          <p:spPr>
            <a:xfrm>
              <a:off x="838200" y="5313754"/>
              <a:ext cx="1600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Basic Details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33"/>
            <p:cNvSpPr txBox="1"/>
            <p:nvPr/>
          </p:nvSpPr>
          <p:spPr>
            <a:xfrm>
              <a:off x="3796748" y="5221354"/>
              <a:ext cx="1321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General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33"/>
            <p:cNvSpPr txBox="1"/>
            <p:nvPr/>
          </p:nvSpPr>
          <p:spPr>
            <a:xfrm>
              <a:off x="3678358" y="5401271"/>
              <a:ext cx="1558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Configuration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33"/>
            <p:cNvSpPr txBox="1"/>
            <p:nvPr/>
          </p:nvSpPr>
          <p:spPr>
            <a:xfrm>
              <a:off x="9778455" y="5232931"/>
              <a:ext cx="1321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Additional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33"/>
            <p:cNvSpPr txBox="1"/>
            <p:nvPr/>
          </p:nvSpPr>
          <p:spPr>
            <a:xfrm>
              <a:off x="9660065" y="5412848"/>
              <a:ext cx="15588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rgbClr val="7F7F7F"/>
                  </a:solidFill>
                  <a:latin typeface="Verdana"/>
                  <a:ea typeface="Verdana"/>
                  <a:cs typeface="Verdana"/>
                  <a:sym typeface="Verdana"/>
                </a:rPr>
                <a:t>Options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33"/>
            <p:cNvSpPr txBox="1"/>
            <p:nvPr/>
          </p:nvSpPr>
          <p:spPr>
            <a:xfrm>
              <a:off x="6614052" y="5341675"/>
              <a:ext cx="16002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-US" sz="900" b="0" i="0" u="none" strike="noStrike" cap="none" dirty="0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Next Steps</a:t>
              </a:r>
              <a:endParaRPr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3999" cy="1126024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34"/>
          <p:cNvSpPr/>
          <p:nvPr/>
        </p:nvSpPr>
        <p:spPr>
          <a:xfrm>
            <a:off x="0" y="-1"/>
            <a:ext cx="9144000" cy="1126200"/>
          </a:xfrm>
          <a:prstGeom prst="rect">
            <a:avLst/>
          </a:prstGeom>
          <a:solidFill>
            <a:srgbClr val="007CAB">
              <a:alpha val="80000"/>
            </a:srgbClr>
          </a:solidFill>
          <a:ln w="12700" cap="flat" cmpd="sng">
            <a:solidFill>
              <a:srgbClr val="007CAB">
                <a:alpha val="2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4" name="Google Shape;254;p34"/>
          <p:cNvCxnSpPr/>
          <p:nvPr/>
        </p:nvCxnSpPr>
        <p:spPr>
          <a:xfrm>
            <a:off x="1366256" y="132844"/>
            <a:ext cx="0" cy="8916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5" name="Google Shape;255;p34"/>
          <p:cNvCxnSpPr/>
          <p:nvPr/>
        </p:nvCxnSpPr>
        <p:spPr>
          <a:xfrm>
            <a:off x="1366256" y="117241"/>
            <a:ext cx="0" cy="8916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6" name="Google Shape;256;p34"/>
          <p:cNvSpPr txBox="1">
            <a:spLocks noGrp="1"/>
          </p:cNvSpPr>
          <p:nvPr>
            <p:ph type="title"/>
          </p:nvPr>
        </p:nvSpPr>
        <p:spPr>
          <a:xfrm>
            <a:off x="1704225" y="1"/>
            <a:ext cx="69591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257" name="Google Shape;257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651" y="109827"/>
            <a:ext cx="898954" cy="898954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3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34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3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61" name="Google Shape;261;p3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62" name="Google Shape;262;p3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9143999" cy="1126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35"/>
          <p:cNvSpPr/>
          <p:nvPr/>
        </p:nvSpPr>
        <p:spPr>
          <a:xfrm>
            <a:off x="0" y="-1"/>
            <a:ext cx="9144000" cy="1126200"/>
          </a:xfrm>
          <a:prstGeom prst="rect">
            <a:avLst/>
          </a:prstGeom>
          <a:solidFill>
            <a:srgbClr val="007CAB">
              <a:alpha val="80000"/>
            </a:srgbClr>
          </a:solidFill>
          <a:ln w="12700" cap="flat" cmpd="sng">
            <a:solidFill>
              <a:srgbClr val="007CAB">
                <a:alpha val="2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6" name="Google Shape;266;p35"/>
          <p:cNvCxnSpPr/>
          <p:nvPr/>
        </p:nvCxnSpPr>
        <p:spPr>
          <a:xfrm>
            <a:off x="1366256" y="117241"/>
            <a:ext cx="0" cy="8916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7" name="Google Shape;267;p35"/>
          <p:cNvSpPr txBox="1">
            <a:spLocks noGrp="1"/>
          </p:cNvSpPr>
          <p:nvPr>
            <p:ph type="title"/>
          </p:nvPr>
        </p:nvSpPr>
        <p:spPr>
          <a:xfrm>
            <a:off x="1704225" y="1"/>
            <a:ext cx="69591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268" name="Google Shape;268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651" y="109827"/>
            <a:ext cx="898954" cy="898954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35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70" name="Google Shape;270;p35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71" name="Google Shape;271;p35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272" name="Google Shape;272;p35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73" name="Google Shape;273;p3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74" name="Google Shape;274;p3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75" name="Google Shape;275;p3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3999" cy="1126024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36"/>
          <p:cNvSpPr/>
          <p:nvPr/>
        </p:nvSpPr>
        <p:spPr>
          <a:xfrm>
            <a:off x="0" y="-1"/>
            <a:ext cx="9144000" cy="1126200"/>
          </a:xfrm>
          <a:prstGeom prst="rect">
            <a:avLst/>
          </a:prstGeom>
          <a:solidFill>
            <a:srgbClr val="007CAB">
              <a:alpha val="80000"/>
            </a:srgbClr>
          </a:solidFill>
          <a:ln w="12700" cap="flat" cmpd="sng">
            <a:solidFill>
              <a:srgbClr val="007CAB">
                <a:alpha val="2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9" name="Google Shape;279;p36"/>
          <p:cNvCxnSpPr/>
          <p:nvPr/>
        </p:nvCxnSpPr>
        <p:spPr>
          <a:xfrm>
            <a:off x="1366256" y="117241"/>
            <a:ext cx="0" cy="8916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0" name="Google Shape;280;p36"/>
          <p:cNvSpPr txBox="1">
            <a:spLocks noGrp="1"/>
          </p:cNvSpPr>
          <p:nvPr>
            <p:ph type="title"/>
          </p:nvPr>
        </p:nvSpPr>
        <p:spPr>
          <a:xfrm>
            <a:off x="1704225" y="1"/>
            <a:ext cx="69591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281" name="Google Shape;28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651" y="109827"/>
            <a:ext cx="898954" cy="898954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3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83" name="Google Shape;283;p3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84" name="Google Shape;284;p3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Google Shape;286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3999" cy="1126024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37"/>
          <p:cNvSpPr/>
          <p:nvPr/>
        </p:nvSpPr>
        <p:spPr>
          <a:xfrm>
            <a:off x="0" y="-1"/>
            <a:ext cx="9144000" cy="1126200"/>
          </a:xfrm>
          <a:prstGeom prst="rect">
            <a:avLst/>
          </a:prstGeom>
          <a:solidFill>
            <a:srgbClr val="007CAB">
              <a:alpha val="80000"/>
            </a:srgbClr>
          </a:solidFill>
          <a:ln w="12700" cap="flat" cmpd="sng">
            <a:solidFill>
              <a:srgbClr val="007CAB">
                <a:alpha val="2901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8" name="Google Shape;288;p37"/>
          <p:cNvCxnSpPr/>
          <p:nvPr/>
        </p:nvCxnSpPr>
        <p:spPr>
          <a:xfrm>
            <a:off x="1366256" y="117241"/>
            <a:ext cx="0" cy="8916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9" name="Google Shape;289;p37"/>
          <p:cNvSpPr txBox="1">
            <a:spLocks noGrp="1"/>
          </p:cNvSpPr>
          <p:nvPr>
            <p:ph type="title"/>
          </p:nvPr>
        </p:nvSpPr>
        <p:spPr>
          <a:xfrm>
            <a:off x="1704225" y="1"/>
            <a:ext cx="69591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290" name="Google Shape;290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651" y="109827"/>
            <a:ext cx="898954" cy="898954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37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92" name="Google Shape;292;p3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93" name="Google Shape;293;p3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294" name="Google Shape;294;p3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6" name="Google Shape;126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7" name="Google Shape;127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  <a:defRPr sz="3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p39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43998" cy="649321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39"/>
          <p:cNvSpPr/>
          <p:nvPr/>
        </p:nvSpPr>
        <p:spPr>
          <a:xfrm>
            <a:off x="0" y="0"/>
            <a:ext cx="9144000" cy="649500"/>
          </a:xfrm>
          <a:prstGeom prst="rect">
            <a:avLst/>
          </a:prstGeom>
          <a:solidFill>
            <a:srgbClr val="007CAB">
              <a:alpha val="92549"/>
            </a:srgbClr>
          </a:solidFill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4E78"/>
              </a:solidFill>
              <a:latin typeface="Avenir Book" panose="02000503020000020003" pitchFamily="2" charset="0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9"/>
          <p:cNvSpPr txBox="1">
            <a:spLocks noGrp="1"/>
          </p:cNvSpPr>
          <p:nvPr>
            <p:ph type="title"/>
          </p:nvPr>
        </p:nvSpPr>
        <p:spPr>
          <a:xfrm>
            <a:off x="235744" y="83141"/>
            <a:ext cx="84444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Lato Light"/>
              <a:buNone/>
            </a:pPr>
            <a:r>
              <a:rPr lang="en-US" sz="2400" b="1" dirty="0">
                <a:solidFill>
                  <a:schemeClr val="lt1"/>
                </a:solidFill>
                <a:latin typeface="Avenir Book" panose="02000503020000020003" pitchFamily="2" charset="0"/>
                <a:ea typeface="Arial"/>
                <a:cs typeface="Arial"/>
                <a:sym typeface="Arial"/>
              </a:rPr>
              <a:t>Intro to LiveSafe</a:t>
            </a:r>
            <a:endParaRPr sz="1800" b="1" i="0" u="none" strike="noStrike" cap="none" dirty="0">
              <a:solidFill>
                <a:srgbClr val="FFFFFF"/>
              </a:solidFill>
              <a:latin typeface="Avenir Book" panose="02000503020000020003" pitchFamily="2" charset="0"/>
              <a:ea typeface="Arial"/>
              <a:cs typeface="Arial"/>
              <a:sym typeface="Arial"/>
            </a:endParaRPr>
          </a:p>
        </p:txBody>
      </p:sp>
      <p:pic>
        <p:nvPicPr>
          <p:cNvPr id="315" name="Google Shape;315;p39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2699" y="60848"/>
            <a:ext cx="548775" cy="5276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EDCB889-001E-BC41-8BE1-156D256CEB39}"/>
              </a:ext>
            </a:extLst>
          </p:cNvPr>
          <p:cNvSpPr/>
          <p:nvPr/>
        </p:nvSpPr>
        <p:spPr>
          <a:xfrm>
            <a:off x="74725" y="685714"/>
            <a:ext cx="8800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venir Book" panose="02000503020000020003" pitchFamily="2" charset="0"/>
              </a:rPr>
              <a:t>Allied Universal has partnered with LiveSafe to offer a powerful risk reporting and two-way safety communications platform that integrates with HELIAUS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59D9DB6-1BD3-B046-9BA3-CCCDE77061D4}"/>
              </a:ext>
            </a:extLst>
          </p:cNvPr>
          <p:cNvSpPr txBox="1"/>
          <p:nvPr/>
        </p:nvSpPr>
        <p:spPr>
          <a:xfrm>
            <a:off x="235742" y="3998530"/>
            <a:ext cx="522343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latin typeface="Avenir Book" panose="02000503020000020003" pitchFamily="2" charset="0"/>
              </a:rPr>
              <a:t>Why Should I Use LiveSafe?</a:t>
            </a:r>
          </a:p>
          <a:p>
            <a:r>
              <a:rPr lang="en-US" dirty="0">
                <a:latin typeface="Avenir Book" panose="02000503020000020003" pitchFamily="2" charset="0"/>
              </a:rPr>
              <a:t>LiveSafe can help </a:t>
            </a:r>
            <a:r>
              <a:rPr lang="en-US" b="1" dirty="0">
                <a:latin typeface="Avenir Book" panose="02000503020000020003" pitchFamily="2" charset="0"/>
              </a:rPr>
              <a:t>reduce the monetary and non-monetary costs </a:t>
            </a:r>
            <a:r>
              <a:rPr lang="en-US" dirty="0">
                <a:latin typeface="Avenir Book" panose="02000503020000020003" pitchFamily="2" charset="0"/>
              </a:rPr>
              <a:t>of safety and security incidents, and make your organization a </a:t>
            </a:r>
            <a:r>
              <a:rPr lang="en-US" b="1" dirty="0">
                <a:latin typeface="Avenir Book" panose="02000503020000020003" pitchFamily="2" charset="0"/>
              </a:rPr>
              <a:t>safer place </a:t>
            </a:r>
            <a:r>
              <a:rPr lang="en-US" dirty="0">
                <a:latin typeface="Avenir Book" panose="02000503020000020003" pitchFamily="2" charset="0"/>
              </a:rPr>
              <a:t>to work, learn, and live.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BF5BAE8-4B3F-8648-B1C5-C9BB528C976E}"/>
              </a:ext>
            </a:extLst>
          </p:cNvPr>
          <p:cNvSpPr txBox="1"/>
          <p:nvPr/>
        </p:nvSpPr>
        <p:spPr>
          <a:xfrm>
            <a:off x="271544" y="2818927"/>
            <a:ext cx="517207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latin typeface="Avenir Book" panose="02000503020000020003" pitchFamily="2" charset="0"/>
              </a:rPr>
              <a:t>How Does It Work?</a:t>
            </a:r>
          </a:p>
          <a:p>
            <a:r>
              <a:rPr lang="en-US" dirty="0">
                <a:latin typeface="Avenir Book" panose="02000503020000020003" pitchFamily="2" charset="0"/>
              </a:rPr>
              <a:t>Users </a:t>
            </a:r>
            <a:r>
              <a:rPr lang="en-US" b="1" dirty="0">
                <a:latin typeface="Avenir Book" panose="02000503020000020003" pitchFamily="2" charset="0"/>
              </a:rPr>
              <a:t>report</a:t>
            </a:r>
            <a:r>
              <a:rPr lang="en-US" dirty="0">
                <a:latin typeface="Avenir Book" panose="02000503020000020003" pitchFamily="2" charset="0"/>
              </a:rPr>
              <a:t> safety and security incidents using their mobile device, which is </a:t>
            </a:r>
            <a:r>
              <a:rPr lang="en-US" b="1" dirty="0">
                <a:latin typeface="Avenir Book" panose="02000503020000020003" pitchFamily="2" charset="0"/>
              </a:rPr>
              <a:t>automatically routed </a:t>
            </a:r>
            <a:r>
              <a:rPr lang="en-US" dirty="0">
                <a:latin typeface="Avenir Book" panose="02000503020000020003" pitchFamily="2" charset="0"/>
              </a:rPr>
              <a:t>to </a:t>
            </a:r>
            <a:r>
              <a:rPr lang="en-US" b="1" dirty="0">
                <a:latin typeface="Avenir Book" panose="02000503020000020003" pitchFamily="2" charset="0"/>
              </a:rPr>
              <a:t>security personnel </a:t>
            </a:r>
            <a:r>
              <a:rPr lang="en-US" dirty="0">
                <a:latin typeface="Avenir Book" panose="02000503020000020003" pitchFamily="2" charset="0"/>
              </a:rPr>
              <a:t>so they can </a:t>
            </a:r>
            <a:r>
              <a:rPr lang="en-US" b="1" dirty="0">
                <a:latin typeface="Avenir Book" panose="02000503020000020003" pitchFamily="2" charset="0"/>
              </a:rPr>
              <a:t>respond appropriately</a:t>
            </a:r>
            <a:r>
              <a:rPr lang="en-US" dirty="0">
                <a:latin typeface="Avenir Book" panose="02000503020000020003" pitchFamily="2" charset="0"/>
              </a:rPr>
              <a:t>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3371841-CC47-214B-9F5D-E07F7C6772BC}"/>
              </a:ext>
            </a:extLst>
          </p:cNvPr>
          <p:cNvSpPr txBox="1"/>
          <p:nvPr/>
        </p:nvSpPr>
        <p:spPr>
          <a:xfrm>
            <a:off x="235741" y="1292358"/>
            <a:ext cx="522343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latin typeface="Avenir Book" panose="02000503020000020003" pitchFamily="2" charset="0"/>
              </a:rPr>
              <a:t>What is LiveSafe?</a:t>
            </a:r>
          </a:p>
          <a:p>
            <a:r>
              <a:rPr lang="en-US" dirty="0">
                <a:latin typeface="Avenir Book" panose="02000503020000020003" pitchFamily="2" charset="0"/>
              </a:rPr>
              <a:t>LiveSafe is a mobile risk intelligence and </a:t>
            </a:r>
            <a:r>
              <a:rPr lang="en-US" b="1" dirty="0">
                <a:latin typeface="Avenir Book" panose="02000503020000020003" pitchFamily="2" charset="0"/>
              </a:rPr>
              <a:t>two-way safety communications</a:t>
            </a:r>
            <a:r>
              <a:rPr lang="en-US" dirty="0">
                <a:latin typeface="Avenir Book" panose="02000503020000020003" pitchFamily="2" charset="0"/>
              </a:rPr>
              <a:t> app that enables your employees to quickly submit tips directly to security and improves our ability to </a:t>
            </a:r>
            <a:r>
              <a:rPr lang="en-US" b="1" dirty="0">
                <a:latin typeface="Avenir Book" panose="02000503020000020003" pitchFamily="2" charset="0"/>
              </a:rPr>
              <a:t>communicate</a:t>
            </a:r>
            <a:r>
              <a:rPr lang="en-US" dirty="0">
                <a:latin typeface="Avenir Book" panose="02000503020000020003" pitchFamily="2" charset="0"/>
              </a:rPr>
              <a:t> important safety and security information to your organization on a </a:t>
            </a:r>
            <a:r>
              <a:rPr lang="en-US" b="1" dirty="0">
                <a:latin typeface="Avenir Book" panose="02000503020000020003" pitchFamily="2" charset="0"/>
              </a:rPr>
              <a:t>real-time</a:t>
            </a:r>
            <a:r>
              <a:rPr lang="en-US" dirty="0">
                <a:latin typeface="Avenir Book" panose="02000503020000020003" pitchFamily="2" charset="0"/>
              </a:rPr>
              <a:t> basis.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B303436-C18A-B548-8B18-5B018176C0E3}"/>
              </a:ext>
            </a:extLst>
          </p:cNvPr>
          <p:cNvGrpSpPr/>
          <p:nvPr/>
        </p:nvGrpSpPr>
        <p:grpSpPr>
          <a:xfrm rot="21120805">
            <a:off x="5652384" y="1517011"/>
            <a:ext cx="1638849" cy="3119493"/>
            <a:chOff x="2667984" y="1404218"/>
            <a:chExt cx="1862908" cy="3613524"/>
          </a:xfrm>
        </p:grpSpPr>
        <p:pic>
          <p:nvPicPr>
            <p:cNvPr id="98" name="Google Shape;60;p7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0F54294D-5B31-4042-9874-C7963AB5F942}"/>
                </a:ext>
              </a:extLst>
            </p:cNvPr>
            <p:cNvPicPr preferRelativeResize="0"/>
            <p:nvPr/>
          </p:nvPicPr>
          <p:blipFill rotWithShape="1">
            <a:blip r:embed="rId5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667984" y="1404218"/>
              <a:ext cx="1862908" cy="36135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2D2714FB-1667-F146-942B-CF7E72A9DF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5972" y="1734645"/>
              <a:ext cx="1581299" cy="28562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4740983-3CBA-E54C-8011-5DE4F9652E1F}"/>
              </a:ext>
            </a:extLst>
          </p:cNvPr>
          <p:cNvGrpSpPr/>
          <p:nvPr/>
        </p:nvGrpSpPr>
        <p:grpSpPr>
          <a:xfrm rot="643167">
            <a:off x="6933922" y="1541594"/>
            <a:ext cx="1638849" cy="3119493"/>
            <a:chOff x="4679002" y="1404218"/>
            <a:chExt cx="1862908" cy="3613524"/>
          </a:xfrm>
        </p:grpSpPr>
        <p:pic>
          <p:nvPicPr>
            <p:cNvPr id="99" name="Google Shape;60;p7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718B12AC-7F46-204D-9D18-FA725EB5793F}"/>
                </a:ext>
              </a:extLst>
            </p:cNvPr>
            <p:cNvPicPr preferRelativeResize="0"/>
            <p:nvPr/>
          </p:nvPicPr>
          <p:blipFill rotWithShape="1">
            <a:blip r:embed="rId5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79002" y="1404218"/>
              <a:ext cx="1862908" cy="36135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1763BBB1-9486-0D4C-BE1B-D36B966D4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62048" y="1706753"/>
              <a:ext cx="1562928" cy="288417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0649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9BCF0"/>
      </a:hlink>
      <a:folHlink>
        <a:srgbClr val="2D73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134</Words>
  <Application>Microsoft Macintosh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Lato Light</vt:lpstr>
      <vt:lpstr>Verdana</vt:lpstr>
      <vt:lpstr>Simple Light</vt:lpstr>
      <vt:lpstr>Office Theme</vt:lpstr>
      <vt:lpstr>Intro to LiveSafe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Alex Brandt</cp:lastModifiedBy>
  <cp:revision>92</cp:revision>
  <dcterms:modified xsi:type="dcterms:W3CDTF">2019-10-30T15:54:09Z</dcterms:modified>
</cp:coreProperties>
</file>